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6" r:id="rId4"/>
    <p:sldId id="258" r:id="rId5"/>
    <p:sldId id="259" r:id="rId6"/>
    <p:sldId id="260" r:id="rId7"/>
    <p:sldId id="262" r:id="rId8"/>
    <p:sldId id="268" r:id="rId9"/>
    <p:sldId id="274" r:id="rId10"/>
    <p:sldId id="269" r:id="rId11"/>
    <p:sldId id="264" r:id="rId12"/>
    <p:sldId id="273" r:id="rId13"/>
    <p:sldId id="265" r:id="rId14"/>
    <p:sldId id="261" r:id="rId15"/>
    <p:sldId id="277" r:id="rId16"/>
    <p:sldId id="270" r:id="rId17"/>
    <p:sldId id="271" r:id="rId18"/>
    <p:sldId id="272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97ED6A0-BB3B-4E9B-90F3-7335DF32E92C}">
          <p14:sldIdLst>
            <p14:sldId id="256"/>
            <p14:sldId id="257"/>
            <p14:sldId id="276"/>
            <p14:sldId id="258"/>
            <p14:sldId id="259"/>
            <p14:sldId id="260"/>
            <p14:sldId id="262"/>
            <p14:sldId id="268"/>
            <p14:sldId id="274"/>
            <p14:sldId id="269"/>
            <p14:sldId id="264"/>
            <p14:sldId id="273"/>
            <p14:sldId id="265"/>
            <p14:sldId id="261"/>
            <p14:sldId id="277"/>
            <p14:sldId id="270"/>
            <p14:sldId id="271"/>
            <p14:sldId id="27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srin Said" initials="N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srin\Uni\Master%20Geographie\Masterarbeit\Klassifizieru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srin\Uni\Master%20Geographie\Masterarbeit\Klassifizier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94444444444443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666666666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'Kategorien 2'!$A$3:$F$3</c:f>
              <c:strCache>
                <c:ptCount val="6"/>
                <c:pt idx="0">
                  <c:v>Geschichte und Regionalität</c:v>
                </c:pt>
                <c:pt idx="1">
                  <c:v>Wohltätigkeit</c:v>
                </c:pt>
                <c:pt idx="2">
                  <c:v>Sport und Konfliktbewältigung</c:v>
                </c:pt>
                <c:pt idx="3">
                  <c:v>Natur, Umwelt und Biodiversität</c:v>
                </c:pt>
                <c:pt idx="4">
                  <c:v>Kultur, Bildung, Sprache und Feste</c:v>
                </c:pt>
                <c:pt idx="5">
                  <c:v>Raumgestaltung</c:v>
                </c:pt>
              </c:strCache>
            </c:strRef>
          </c:cat>
          <c:val>
            <c:numRef>
              <c:f>'Kategorien 2'!$A$22:$F$22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13</c:v>
                </c:pt>
                <c:pt idx="3">
                  <c:v>8</c:v>
                </c:pt>
                <c:pt idx="4">
                  <c:v>18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40736"/>
        <c:axId val="102597184"/>
      </c:barChart>
      <c:catAx>
        <c:axId val="42740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2597184"/>
        <c:crosses val="autoZero"/>
        <c:auto val="1"/>
        <c:lblAlgn val="ctr"/>
        <c:lblOffset val="100"/>
        <c:noMultiLvlLbl val="0"/>
      </c:catAx>
      <c:valAx>
        <c:axId val="102597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740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F6000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FF6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'Dimension %'!$A$3:$C$3</c:f>
              <c:strCache>
                <c:ptCount val="3"/>
                <c:pt idx="0">
                  <c:v>Dimension der Bewältigung</c:v>
                </c:pt>
                <c:pt idx="1">
                  <c:v>Dimension der Anpassung</c:v>
                </c:pt>
                <c:pt idx="2">
                  <c:v>Dimension der Selbstorganisation</c:v>
                </c:pt>
              </c:strCache>
            </c:strRef>
          </c:cat>
          <c:val>
            <c:numRef>
              <c:f>'Dimension %'!$A$5:$C$5</c:f>
              <c:numCache>
                <c:formatCode>0%</c:formatCode>
                <c:ptCount val="3"/>
                <c:pt idx="0">
                  <c:v>0.27941176470588236</c:v>
                </c:pt>
                <c:pt idx="1">
                  <c:v>0.51470588235294112</c:v>
                </c:pt>
                <c:pt idx="2">
                  <c:v>0.20588235294117646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0484689376250445"/>
          <c:y val="0.36442663778098727"/>
          <c:w val="0.37499311467726743"/>
          <c:h val="0.35147715068696073"/>
        </c:manualLayout>
      </c:layout>
      <c:overlay val="0"/>
      <c:txPr>
        <a:bodyPr/>
        <a:lstStyle/>
        <a:p>
          <a:pPr rtl="0"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031CC-55E5-4DC7-9067-8E431830F961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0A7C-6E46-47B3-96FE-85F9AB9FA39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F3A05-1147-4149-B0F9-4735DBA471F1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37181-C85A-4041-A435-54B6909AF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B8AC-0971-4CF4-A277-407943D5C9DE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055C-D9C3-4F2B-B0B8-4C47D0DC5A3D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6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A45C-3B4D-4339-B36D-577CE5552617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6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6AA9-0556-4E61-A463-88017B668520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9098-2A37-452E-A1EE-38AE7290DD1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26C-1AC3-4AA8-8B7C-6337B400B209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AAAC-B417-4E1D-99DE-817DF9B53577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1B54-8EF6-4C3E-A3D7-73A7E04B2FBA}" type="datetime1">
              <a:rPr lang="en-GB" smtClean="0"/>
              <a:t>24/05/2016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5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E46F-9F5C-4C8D-997C-92F51569E219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5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7999-7FFF-4D38-AEE8-2A28336FDD2B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91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BDA0-5543-444C-856D-C6D61543A27D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69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7405-9FA5-479E-BE6E-767FD1992FF0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3697-0977-42B5-B76D-DCD47A15C0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1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Soziale Resilienzstrategien in ökonomisch-demografisch vulnerablen Regionen am Beispiel der Steirischen Eisenstraße.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3960440" cy="694928"/>
          </a:xfrm>
        </p:spPr>
        <p:txBody>
          <a:bodyPr/>
          <a:lstStyle/>
          <a:p>
            <a:r>
              <a:rPr lang="de-DE" dirty="0" smtClean="0"/>
              <a:t>Nisrin Said, BA BSc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9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Zusammenhang zwischen den Dimensionen sozialer Resilienz und den Projektkategorien</a:t>
            </a:r>
            <a:endParaRPr lang="en-GB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37435"/>
              </p:ext>
            </p:extLst>
          </p:nvPr>
        </p:nvGraphicFramePr>
        <p:xfrm>
          <a:off x="251521" y="1556791"/>
          <a:ext cx="8538000" cy="4896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6651"/>
                <a:gridCol w="1714193"/>
                <a:gridCol w="1746128"/>
                <a:gridCol w="1811028"/>
              </a:tblGrid>
              <a:tr h="115848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 smtClean="0">
                          <a:effectLst/>
                        </a:rPr>
                        <a:t>Kategorien // Dimensionen</a:t>
                      </a:r>
                      <a:r>
                        <a:rPr lang="de-DE" sz="1700" baseline="0" dirty="0" smtClean="0">
                          <a:effectLst/>
                        </a:rPr>
                        <a:t> sozialer Resilienz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Dimension der Bewältigung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Dimension der Anpassung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Dimension der Selbstorganisation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1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Raumgestaltung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0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12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2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0951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Kultur, Bildung, Sprache oder Feste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7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6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5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0951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Natur, Umwelt und Biodiversität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0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8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0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41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Sport und Konfliktbewältigung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7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0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6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41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Wohltätigkeit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5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1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0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5415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Geschichte und Regionalität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0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8</a:t>
                      </a:r>
                      <a:endParaRPr lang="en-GB" sz="17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de-DE" sz="1700" dirty="0">
                          <a:effectLst/>
                        </a:rPr>
                        <a:t>1</a:t>
                      </a:r>
                      <a:endParaRPr lang="en-GB" sz="17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1520" y="6567155"/>
            <a:ext cx="832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Abbildung 5: </a:t>
            </a:r>
            <a:r>
              <a:rPr lang="de-DE" sz="1000" dirty="0"/>
              <a:t>Zusammenhang zwischen den Kategorien und den Dimensionen sozialer Resilienz (Quelle: eigene Darstellung, Daten: </a:t>
            </a:r>
            <a:r>
              <a:rPr lang="de-DE" sz="1000" cap="small" dirty="0" err="1"/>
              <a:t>Gstach</a:t>
            </a:r>
            <a:r>
              <a:rPr lang="de-DE" sz="1000" dirty="0"/>
              <a:t> et al. 2013a: 53ff).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309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Soziale Netzwerkanalysen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Teilnetzwerke der Dimensionen sozialer Resilienz</a:t>
            </a:r>
          </a:p>
          <a:p>
            <a:r>
              <a:rPr lang="de-DE" dirty="0" smtClean="0"/>
              <a:t>Entwicklung der Ersterhebung</a:t>
            </a:r>
          </a:p>
          <a:p>
            <a:r>
              <a:rPr lang="de-DE" b="1" dirty="0" smtClean="0"/>
              <a:t>Vergleich der Ersterhebung mit der Nacherhebung</a:t>
            </a:r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Vergleich der Ersterhebung mit der Nacherhebung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12</a:t>
            </a:fld>
            <a:endParaRPr lang="en-GB"/>
          </a:p>
        </p:txBody>
      </p:sp>
      <p:pic>
        <p:nvPicPr>
          <p:cNvPr id="5" name="Grafik 4" descr="C:\Users\Nisrin\Uni\Master Geographie\Masterarbeit\Netzwerkanalyse\Daten\ERSTERHEBUNG_mit_Regionalbür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155563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Nisrin\Uni\Master Geographie\Masterarbeit\Netzwerkanalyse\Daten\NACHERHEBUNG_mit Regionalbür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82" y="1772816"/>
            <a:ext cx="441781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1174625" y="6083422"/>
            <a:ext cx="1165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Ersterhebung</a:t>
            </a:r>
            <a:endParaRPr lang="en-GB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758388" y="608342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Nacherhebung</a:t>
            </a:r>
            <a:endParaRPr lang="en-GB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123832" y="6447530"/>
            <a:ext cx="67297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Abbildung 13-14: Ersterhebung und Nacherhebung des „Tu was“-Netzwerks (Quelle</a:t>
            </a:r>
            <a:r>
              <a:rPr lang="de-DE" sz="1000" dirty="0"/>
              <a:t>: eigene Darstellung, Daten: </a:t>
            </a:r>
            <a:r>
              <a:rPr lang="de-DE" sz="1000" cap="small" dirty="0" err="1"/>
              <a:t>Gstach</a:t>
            </a:r>
            <a:r>
              <a:rPr lang="de-DE" sz="1000" dirty="0"/>
              <a:t> 2012).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101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Nacherhebungen über das Sozialfestival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Soziodemografische Merkmale der Befragten: Großteils Frauen + Akademiker/innen</a:t>
            </a:r>
          </a:p>
          <a:p>
            <a:r>
              <a:rPr lang="de-DE" dirty="0" smtClean="0"/>
              <a:t>Starkes Engagement</a:t>
            </a:r>
          </a:p>
          <a:p>
            <a:r>
              <a:rPr lang="de-DE" dirty="0" smtClean="0"/>
              <a:t>Vermehrte Aktivitäten in der Region</a:t>
            </a:r>
          </a:p>
          <a:p>
            <a:r>
              <a:rPr lang="de-DE" dirty="0" smtClean="0"/>
              <a:t>Erweiterung des Netzwerks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Kontakt: eher lose oder auf beruflicher Ebene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Vertrauen in neue Kontakte:  ca. 1/3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Projekte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½ der Projekte ist noch aktiv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Beendigung der Projekte: Zeit- und Personenmangel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Ausbau der Angebote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Erkenntnisgewinnung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Nachahmungen der Projekte (21,4%)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Eindeutige Prognose über die langfristige Entwicklung des Sozialfestivals ist nicht möglich</a:t>
            </a:r>
          </a:p>
          <a:p>
            <a:r>
              <a:rPr lang="de-DE" dirty="0" smtClean="0"/>
              <a:t>Bisherige Handlungen verfolgen </a:t>
            </a:r>
            <a:r>
              <a:rPr lang="de-DE" dirty="0" smtClean="0">
                <a:sym typeface="Wingdings" panose="05000000000000000000" pitchFamily="2" charset="2"/>
              </a:rPr>
              <a:t> Schlüsse daraus ziehen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Stärkung der Gemeinschaft im „Tu was“-Netzwerk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Kontakt eher lose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Hälfte der Projekte aktiv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Einsatz der Stärken und Schwächen der Region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Beeinflussung des Transformationsprozess durch gezielte Anweisungen ist möglich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Potenzial für langfristigen Erfolg vorhanden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Bevölkerungsentwicklung in Eisenerz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55384" cy="452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C:\Users\Nisrin\Uni\Master Geographie\Masterarbeit\Netzwerkanalyse\Daten\Teilnetzwerk\B_Att - Kopi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3067"/>
            <a:ext cx="3043694" cy="293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Nisrin\Uni\Master Geographie\Masterarbeit\Netzwerkanalyse\Daten\Teilnetzwerk\S_Att - Kopi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35" y="908720"/>
            <a:ext cx="2982060" cy="31947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Teilnetzwerke der Dimensionen sozialer Resilienz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Grafik 5" descr="C:\Users\Nisrin\Uni\Master Geographie\Masterarbeit\Netzwerkanalyse\Daten\Teilnetzwerk\A_Att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0082" y="3426741"/>
            <a:ext cx="2645145" cy="3657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179512" y="4067780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Dimension der Bewältigung</a:t>
            </a:r>
            <a:endParaRPr lang="en-GB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5148064" y="6270423"/>
            <a:ext cx="2087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Dimension der Anpassung</a:t>
            </a:r>
            <a:endParaRPr lang="en-GB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4077072"/>
            <a:ext cx="2633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Dimension der Selbstorganisation</a:t>
            </a:r>
            <a:endParaRPr lang="en-GB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6567155"/>
            <a:ext cx="6226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Abbildung 6-8: Teilnetzwerke der Dimension </a:t>
            </a:r>
            <a:r>
              <a:rPr lang="de-DE" sz="1000" dirty="0"/>
              <a:t>der </a:t>
            </a:r>
            <a:r>
              <a:rPr lang="de-DE" sz="1000" dirty="0" smtClean="0"/>
              <a:t>sozialen Resilienz (Quelle</a:t>
            </a:r>
            <a:r>
              <a:rPr lang="de-DE" sz="1000" dirty="0"/>
              <a:t>: </a:t>
            </a:r>
            <a:r>
              <a:rPr lang="de-DE" sz="1000" dirty="0" smtClean="0"/>
              <a:t>eigene Darstellung, </a:t>
            </a:r>
            <a:r>
              <a:rPr lang="de-DE" sz="1000" dirty="0"/>
              <a:t>Daten: </a:t>
            </a:r>
            <a:r>
              <a:rPr lang="de-DE" sz="1000" cap="small" dirty="0" err="1"/>
              <a:t>Gstach</a:t>
            </a:r>
            <a:r>
              <a:rPr lang="de-DE" sz="1000" dirty="0"/>
              <a:t> 2012).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863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der Ersterhebung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17</a:t>
            </a:fld>
            <a:endParaRPr lang="en-GB"/>
          </a:p>
        </p:txBody>
      </p:sp>
      <p:pic>
        <p:nvPicPr>
          <p:cNvPr id="5" name="Grafik 4" descr="C:\Users\Nisrin\Uni\Master Geographie\Masterarbeit\Netzwerkanalyse\Daten\Call 1-3\Call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653384" cy="503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Nisrin\Uni\Master Geographie\Masterarbeit\Netzwerkanalyse\Daten\Call 1-3\Call1bis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7719" y="1525377"/>
            <a:ext cx="4967361" cy="45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2170419" y="5229200"/>
            <a:ext cx="2051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Netzwerk des ersten Calls</a:t>
            </a:r>
            <a:endParaRPr lang="en-GB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796136" y="5229200"/>
            <a:ext cx="185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Gesamte Ersterhebung</a:t>
            </a:r>
            <a:endParaRPr lang="en-GB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6444044"/>
            <a:ext cx="66896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Abbildung 9-10: Netzwerke des </a:t>
            </a:r>
            <a:r>
              <a:rPr lang="de-DE" sz="1000" dirty="0"/>
              <a:t>ersten </a:t>
            </a:r>
            <a:r>
              <a:rPr lang="de-DE" sz="1000" dirty="0" smtClean="0"/>
              <a:t>Calls und der gesamten Ersterhebung </a:t>
            </a:r>
            <a:r>
              <a:rPr lang="de-DE" sz="1000" dirty="0"/>
              <a:t>(Quelle: eigene Darstellung, Daten: </a:t>
            </a:r>
            <a:r>
              <a:rPr lang="de-DE" sz="1000" cap="small" dirty="0" err="1"/>
              <a:t>Gstach</a:t>
            </a:r>
            <a:r>
              <a:rPr lang="de-DE" sz="1000" dirty="0"/>
              <a:t> 2012).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318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C:\Users\Nisrin\Uni\Master Geographie\Masterarbeit\Netzwerkanalyse\Daten\ERSTERHEBUNG_ohne_Regionalbür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62" y="1783807"/>
            <a:ext cx="4675126" cy="43814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Vergleich der Ersterhebung mit und ohne Berücksichtigung des Personals des Regionalbüros</a:t>
            </a:r>
            <a:endParaRPr lang="en-GB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18</a:t>
            </a:fld>
            <a:endParaRPr lang="en-GB"/>
          </a:p>
        </p:txBody>
      </p:sp>
      <p:pic>
        <p:nvPicPr>
          <p:cNvPr id="5" name="Grafik 4" descr="C:\Users\Nisrin\Uni\Master Geographie\Masterarbeit\Netzwerkanalyse\Daten\ERSTERHEBUNG_mit_Regionalbür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3779912" cy="3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323528" y="5674589"/>
            <a:ext cx="1723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Mit Berücksichtigung</a:t>
            </a:r>
            <a:endParaRPr lang="en-GB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588224" y="5666834"/>
            <a:ext cx="1864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Ohne Berücksichtigung</a:t>
            </a:r>
            <a:endParaRPr lang="en-GB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6324420"/>
            <a:ext cx="6896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Abbildung 11-12: Netzwerke mit und ohne Berücksichtigung des Regionalbüros (Quelle</a:t>
            </a:r>
            <a:r>
              <a:rPr lang="de-DE" sz="1000" dirty="0"/>
              <a:t>: eigene Darstellung, Daten: </a:t>
            </a:r>
            <a:r>
              <a:rPr lang="de-DE" sz="1000" cap="small" dirty="0" err="1"/>
              <a:t>Gstach</a:t>
            </a:r>
            <a:r>
              <a:rPr lang="de-DE" sz="1000" dirty="0"/>
              <a:t> 2012).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26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Lange montanhistorische Tradition</a:t>
            </a:r>
          </a:p>
          <a:p>
            <a:r>
              <a:rPr lang="de-DE" dirty="0" smtClean="0"/>
              <a:t>Niedergang der Kleinindustrie</a:t>
            </a:r>
          </a:p>
          <a:p>
            <a:r>
              <a:rPr lang="de-DE" dirty="0" smtClean="0"/>
              <a:t>Ökonomischer und </a:t>
            </a:r>
            <a:r>
              <a:rPr lang="de-DE" smtClean="0"/>
              <a:t>demografischer </a:t>
            </a:r>
            <a:r>
              <a:rPr lang="de-DE" smtClean="0"/>
              <a:t>Wandel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2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Sozialfestival „Tu was, dann tut sich was.“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Unterstützung von </a:t>
            </a:r>
            <a:r>
              <a:rPr lang="de-DE" dirty="0"/>
              <a:t>Menschen in </a:t>
            </a:r>
            <a:r>
              <a:rPr lang="de-DE" dirty="0" smtClean="0"/>
              <a:t>ausgewählten </a:t>
            </a:r>
            <a:r>
              <a:rPr lang="de-DE" dirty="0"/>
              <a:t>ökonomisch-demografisch vulnerablen Regionen für ein harmonischeres Zusammenleben </a:t>
            </a:r>
            <a:endParaRPr lang="de-DE" dirty="0" smtClean="0"/>
          </a:p>
          <a:p>
            <a:r>
              <a:rPr lang="de-DE" dirty="0" smtClean="0"/>
              <a:t>Förderung von Kleinprojekten zur Sensibilisierung der Bevölkerung</a:t>
            </a:r>
          </a:p>
          <a:p>
            <a:r>
              <a:rPr lang="de-DE" dirty="0" smtClean="0"/>
              <a:t>Eigeninitiativen </a:t>
            </a:r>
            <a:r>
              <a:rPr lang="de-DE" dirty="0" smtClean="0">
                <a:sym typeface="Wingdings" panose="05000000000000000000" pitchFamily="2" charset="2"/>
              </a:rPr>
              <a:t> „</a:t>
            </a:r>
            <a:r>
              <a:rPr lang="de-DE" dirty="0" err="1" smtClean="0">
                <a:sym typeface="Wingdings" panose="05000000000000000000" pitchFamily="2" charset="2"/>
              </a:rPr>
              <a:t>bottom</a:t>
            </a:r>
            <a:r>
              <a:rPr lang="de-DE" dirty="0" smtClean="0">
                <a:sym typeface="Wingdings" panose="05000000000000000000" pitchFamily="2" charset="2"/>
              </a:rPr>
              <a:t>-</a:t>
            </a:r>
            <a:r>
              <a:rPr lang="de-DE" dirty="0" err="1" smtClean="0">
                <a:sym typeface="Wingdings" panose="05000000000000000000" pitchFamily="2" charset="2"/>
              </a:rPr>
              <a:t>up</a:t>
            </a:r>
            <a:r>
              <a:rPr lang="de-DE" dirty="0" smtClean="0">
                <a:sym typeface="Wingdings" panose="05000000000000000000" pitchFamily="2" charset="2"/>
              </a:rPr>
              <a:t>“-Prinzip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Abbau von Mauern und Stärkung des Gemeinschaftsbewusstseins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Zugehörigkeit, harmonisches Zusammenleben und gute Beziehungen zu Familie und Freunden = glückliche Bevölkerung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2012/13: Steirische Eisenstraße = 2. „Tu was“-Region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Forschungsfrage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/>
              <a:t>Inwieweit ist das Sozialfestival „Tu was, dann tut sich was.“ in der Region der Steirischen Eisenstraße eine mögliche nachhaltige soziale Resilienzstrategie</a:t>
            </a:r>
            <a:r>
              <a:rPr lang="de-DE" i="1" dirty="0" smtClean="0"/>
              <a:t>?</a:t>
            </a:r>
            <a:r>
              <a:rPr lang="de-DE" smtClean="0"/>
              <a:t/>
            </a:r>
            <a:br>
              <a:rPr lang="de-DE" smtClean="0"/>
            </a:b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Theorie – Dimension sozialer Resilienz</a:t>
            </a:r>
            <a:endParaRPr lang="en-GB" dirty="0"/>
          </a:p>
        </p:txBody>
      </p:sp>
      <p:pic>
        <p:nvPicPr>
          <p:cNvPr id="4" name="Picture 2" descr="C:\Users\Nisrin\Uni\Master Geographie\Masterarbeit\Karten und Abbildungen\Abbildungen Resilienz\Drei Dimensionen sozialer Resilienz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 b="14135"/>
          <a:stretch/>
        </p:blipFill>
        <p:spPr bwMode="auto">
          <a:xfrm>
            <a:off x="491314" y="1473381"/>
            <a:ext cx="8257150" cy="454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5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804473" y="6063099"/>
            <a:ext cx="6649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Abbildung 1: Dimensionen sozialer Resilienz (Quelle: eigene Darstellung, </a:t>
            </a:r>
            <a:r>
              <a:rPr lang="de-DE" sz="1000" dirty="0"/>
              <a:t>Daten: </a:t>
            </a:r>
            <a:r>
              <a:rPr lang="de-DE" sz="1000" cap="small" dirty="0"/>
              <a:t>Feed </a:t>
            </a:r>
            <a:r>
              <a:rPr lang="de-DE" sz="1000" cap="small" dirty="0" err="1"/>
              <a:t>the</a:t>
            </a:r>
            <a:r>
              <a:rPr lang="de-DE" sz="1000" cap="small" dirty="0"/>
              <a:t> Future</a:t>
            </a:r>
            <a:r>
              <a:rPr lang="de-DE" sz="1000" dirty="0"/>
              <a:t> 2013: 8; </a:t>
            </a:r>
            <a:r>
              <a:rPr lang="de-DE" sz="1000" cap="small" dirty="0"/>
              <a:t>Keck</a:t>
            </a:r>
            <a:r>
              <a:rPr lang="de-DE" sz="1000" dirty="0"/>
              <a:t> et al. 2013: 11).</a:t>
            </a:r>
            <a:r>
              <a:rPr lang="de-DE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777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srin\Uni\Master Geographie\Masterarbeit\Karten und Abbildungen\Karten\Karte_Gemeinde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4"/>
          <a:stretch/>
        </p:blipFill>
        <p:spPr bwMode="auto">
          <a:xfrm>
            <a:off x="905538" y="1197344"/>
            <a:ext cx="7410878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Gemeinden des Vereins der Steirischen Eisenstraße</a:t>
            </a:r>
            <a:endParaRPr lang="en-GB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6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801649" y="6611779"/>
            <a:ext cx="6405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Abbildung 2: </a:t>
            </a:r>
            <a:r>
              <a:rPr lang="de-DE" sz="1000" dirty="0"/>
              <a:t>: Mitgliedsgemeinden des Vereins Steirische Eisenstraße (Quelle: eigene Darstellung, Daten: </a:t>
            </a:r>
            <a:r>
              <a:rPr lang="de-DE" sz="1000" cap="small" dirty="0" err="1"/>
              <a:t>Regiograph</a:t>
            </a:r>
            <a:r>
              <a:rPr lang="de-DE" sz="1000" b="1" cap="small" dirty="0"/>
              <a:t> </a:t>
            </a:r>
            <a:r>
              <a:rPr lang="de-DE" sz="1000" dirty="0"/>
              <a:t>).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Analyse der sozialen Resilienzstrategie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Klassifizierung und Kategorisierung der Projekte</a:t>
            </a:r>
          </a:p>
          <a:p>
            <a:r>
              <a:rPr lang="de-DE" dirty="0" smtClean="0"/>
              <a:t>Soziale Netzwerkanalysen</a:t>
            </a:r>
          </a:p>
          <a:p>
            <a:r>
              <a:rPr lang="de-DE" dirty="0" smtClean="0"/>
              <a:t>Nacherhebungen über das Sozialfestival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3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Kategorisierung der Projekte</a:t>
            </a:r>
            <a:endParaRPr lang="en-GB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23793310"/>
              </p:ext>
            </p:extLst>
          </p:nvPr>
        </p:nvGraphicFramePr>
        <p:xfrm>
          <a:off x="539552" y="1484784"/>
          <a:ext cx="8136904" cy="48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6351131"/>
            <a:ext cx="5019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Abbildung 4: </a:t>
            </a:r>
            <a:r>
              <a:rPr lang="de-DE" sz="1000" dirty="0"/>
              <a:t>Projektkategorien (Quelle: eigene Darstellung, Daten: </a:t>
            </a:r>
            <a:r>
              <a:rPr lang="de-DE" sz="1000" cap="small" dirty="0" err="1"/>
              <a:t>Gstach</a:t>
            </a:r>
            <a:r>
              <a:rPr lang="de-DE" sz="1000" dirty="0"/>
              <a:t> et al. 2013a: 53ff).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274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Klassifizierung der Projekte</a:t>
            </a:r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Zuordnung der Projekte</a:t>
            </a:r>
          </a:p>
          <a:p>
            <a:r>
              <a:rPr lang="de-DE" dirty="0" smtClean="0"/>
              <a:t>Vielfalt an Dimensionen ist erwünscht </a:t>
            </a:r>
            <a:r>
              <a:rPr lang="de-DE" dirty="0" smtClean="0">
                <a:sym typeface="Wingdings" panose="05000000000000000000" pitchFamily="2" charset="2"/>
              </a:rPr>
              <a:t> unterschiedliche Effekte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2/3 Organisationen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1/3 Privatpersonen (Vorbildwirkung)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3697-0977-42B5-B76D-DCD47A15C0A1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427996915"/>
              </p:ext>
            </p:extLst>
          </p:nvPr>
        </p:nvGraphicFramePr>
        <p:xfrm>
          <a:off x="4211960" y="1079550"/>
          <a:ext cx="50405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535488" y="472514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Abbildung 3: </a:t>
            </a:r>
            <a:r>
              <a:rPr lang="de-DE" sz="1000" dirty="0"/>
              <a:t>Klassifizierung der drei Dimensionen sozialer Resilienz in Prozent (Quelle: </a:t>
            </a:r>
            <a:r>
              <a:rPr lang="de-DE" sz="1000" dirty="0" smtClean="0"/>
              <a:t>eigene Darstellung, </a:t>
            </a:r>
            <a:r>
              <a:rPr lang="de-DE" sz="1000" dirty="0"/>
              <a:t>Daten: </a:t>
            </a:r>
            <a:r>
              <a:rPr lang="de-DE" sz="1000" cap="small" dirty="0" err="1"/>
              <a:t>Gstach</a:t>
            </a:r>
            <a:r>
              <a:rPr lang="de-DE" sz="1000" dirty="0"/>
              <a:t> et al. 2013a: 53ff).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478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620</Words>
  <Application>Microsoft Office PowerPoint</Application>
  <PresentationFormat>Bildschirmpräsentation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Soziale Resilienzstrategien in ökonomisch-demografisch vulnerablen Regionen am Beispiel der Steirischen Eisenstraße.</vt:lpstr>
      <vt:lpstr>Einleitung</vt:lpstr>
      <vt:lpstr>Sozialfestival „Tu was, dann tut sich was.“</vt:lpstr>
      <vt:lpstr>Forschungsfrage</vt:lpstr>
      <vt:lpstr>Theorie – Dimension sozialer Resilienz</vt:lpstr>
      <vt:lpstr>Die Gemeinden des Vereins der Steirischen Eisenstraße</vt:lpstr>
      <vt:lpstr>Analyse der sozialen Resilienzstrategie</vt:lpstr>
      <vt:lpstr>Kategorisierung der Projekte</vt:lpstr>
      <vt:lpstr>Klassifizierung der Projekte</vt:lpstr>
      <vt:lpstr>Zusammenhang zwischen den Dimensionen sozialer Resilienz und den Projektkategorien</vt:lpstr>
      <vt:lpstr>Soziale Netzwerkanalysen</vt:lpstr>
      <vt:lpstr>Vergleich der Ersterhebung mit der Nacherhebung</vt:lpstr>
      <vt:lpstr>Nacherhebungen über das Sozialfestival</vt:lpstr>
      <vt:lpstr>Fazit</vt:lpstr>
      <vt:lpstr>Bevölkerungsentwicklung in Eisenerz</vt:lpstr>
      <vt:lpstr>Teilnetzwerke der Dimensionen sozialer Resilienz</vt:lpstr>
      <vt:lpstr>Entwicklung der Ersterhebung</vt:lpstr>
      <vt:lpstr>Vergleich der Ersterhebung mit und ohne Berücksichtigung des Personals des Regionalbüros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Soziale Resilienzstrategien in ökonomisch-demographisch vulnerablen Regionen am Beispiel der Steirischen Eisenstraße.</dc:title>
  <dc:creator>Nisrin Said</dc:creator>
  <cp:lastModifiedBy>Nisrin Said</cp:lastModifiedBy>
  <cp:revision>58</cp:revision>
  <cp:lastPrinted>2016-05-23T21:19:09Z</cp:lastPrinted>
  <dcterms:created xsi:type="dcterms:W3CDTF">2016-04-29T08:37:33Z</dcterms:created>
  <dcterms:modified xsi:type="dcterms:W3CDTF">2016-05-24T08:54:30Z</dcterms:modified>
</cp:coreProperties>
</file>